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19"/>
  </p:notesMasterIdLst>
  <p:sldIdLst>
    <p:sldId id="256" r:id="rId5"/>
    <p:sldId id="275" r:id="rId6"/>
    <p:sldId id="260" r:id="rId7"/>
    <p:sldId id="269" r:id="rId8"/>
    <p:sldId id="272" r:id="rId9"/>
    <p:sldId id="268" r:id="rId10"/>
    <p:sldId id="265" r:id="rId11"/>
    <p:sldId id="266" r:id="rId12"/>
    <p:sldId id="267" r:id="rId13"/>
    <p:sldId id="270" r:id="rId14"/>
    <p:sldId id="273" r:id="rId15"/>
    <p:sldId id="276" r:id="rId16"/>
    <p:sldId id="277"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F631B-95AE-263F-7A09-94A45D98503B}" v="174" dt="2024-03-11T20:28:20.590"/>
    <p1510:client id="{0C84AADF-FA87-D5CD-2043-23CC976E6342}" v="57" dt="2024-03-12T03:01:41.906"/>
    <p1510:client id="{0E2AB9A4-C16E-8C7A-F1E5-93F97CBDEE18}" v="4" dt="2024-03-12T00:09:57.261"/>
    <p1510:client id="{153D8D87-4D23-4C76-9664-C9132DCE2CCB}" v="735" vWet="737" dt="2024-03-12T02:56:50.173"/>
    <p1510:client id="{5C5840BF-2894-E381-302D-1828B3822F7C}" v="34" dt="2024-03-12T19:35:53.251"/>
    <p1510:client id="{88029B33-D03B-4055-A9E5-C5D549AD16D7}" v="167" vWet="171" dt="2024-03-12T18:17:29.133"/>
    <p1510:client id="{8ACDA556-876F-755D-98AB-B445F1A48483}" v="17" dt="2024-03-12T19:33:23.437"/>
    <p1510:client id="{C14A6CC3-3009-7247-AE26-F7475270A3EF}" v="1661" dt="2024-03-12T18:35:05.557"/>
    <p1510:client id="{D4A5ED12-0962-93B2-B4AC-2CAACED90FC5}" v="3" dt="2024-03-11T19:53:44.5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2T00:09:19.901"/>
    </inkml:context>
    <inkml:brush xml:id="br0">
      <inkml:brushProperty name="width" value="0.1" units="cm"/>
      <inkml:brushProperty name="height" value="0.1" units="cm"/>
    </inkml:brush>
  </inkml:definitions>
  <inkml:trace contextRef="#ctx0" brushRef="#br0">4180 609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0A265-C474-423E-B74D-CE3169DE1870}"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403E79-E584-4CF6-8D48-E0D1B04E4963}" type="slidenum">
              <a:rPr lang="en-US" smtClean="0"/>
              <a:t>‹#›</a:t>
            </a:fld>
            <a:endParaRPr lang="en-US"/>
          </a:p>
        </p:txBody>
      </p:sp>
    </p:spTree>
    <p:extLst>
      <p:ext uri="{BB962C8B-B14F-4D97-AF65-F5344CB8AC3E}">
        <p14:creationId xmlns:p14="http://schemas.microsoft.com/office/powerpoint/2010/main" val="3487971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a fascinating journey into the depths of the ocean. My name is Johnnie, Liana, Maya, Spencer, and Stella and we will guide you through our project titled </a:t>
            </a:r>
            <a:r>
              <a:rPr lang="en-US" b="0" i="0">
                <a:solidFill>
                  <a:srgbClr val="0D0D0D"/>
                </a:solidFill>
                <a:effectLst/>
                <a:latin typeface="Söhne"/>
              </a:rPr>
              <a:t>"Finding Nemo: How Far Did They Go?" dives into the depths of research to determine the distances traveled by these real-life underwater stars. Let’s start at the beginning, the data collection and cleaning process. </a:t>
            </a:r>
          </a:p>
          <a:p>
            <a:endParaRPr lang="en-US" b="0" i="0">
              <a:solidFill>
                <a:srgbClr val="0D0D0D"/>
              </a:solidFill>
              <a:effectLst/>
              <a:latin typeface="Söhne"/>
            </a:endParaRPr>
          </a:p>
          <a:p>
            <a:r>
              <a:rPr lang="en-US" b="0" i="0">
                <a:solidFill>
                  <a:srgbClr val="0D0D0D"/>
                </a:solidFill>
                <a:effectLst/>
                <a:latin typeface="Söhne"/>
              </a:rPr>
              <a:t>Picture this: a sea of information in the form of .csv files. We meticulously sifted through the data, filtering out exceptions and renaming missing entries to 'NA.’ For our endurance dataset, we decided to make a detour, excluding the location of Boston State University. We kept the essential variables - year, longitude, latitude, and species, adjusting the </a:t>
            </a:r>
            <a:r>
              <a:rPr lang="en-US" b="0" i="0" err="1">
                <a:solidFill>
                  <a:srgbClr val="0D0D0D"/>
                </a:solidFill>
                <a:effectLst/>
                <a:latin typeface="Söhne"/>
              </a:rPr>
              <a:t>nameused</a:t>
            </a:r>
            <a:r>
              <a:rPr lang="en-US" b="0" i="0">
                <a:solidFill>
                  <a:srgbClr val="0D0D0D"/>
                </a:solidFill>
                <a:effectLst/>
                <a:latin typeface="Söhne"/>
              </a:rPr>
              <a:t> to species for clarity.</a:t>
            </a:r>
          </a:p>
          <a:p>
            <a:endParaRPr lang="en-US" b="0" i="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latin typeface="Söhne"/>
              </a:rPr>
              <a:t>The endurance dataset revealed fascinating insights into the development of swimming endurance in reef fish.</a:t>
            </a:r>
          </a:p>
          <a:p>
            <a:endParaRPr lang="en-US" b="0" i="0">
              <a:solidFill>
                <a:srgbClr val="0D0D0D"/>
              </a:solidFill>
              <a:effectLst/>
              <a:latin typeface="Söhne"/>
            </a:endParaRPr>
          </a:p>
          <a:p>
            <a:endParaRPr lang="en-US" b="0" i="0">
              <a:solidFill>
                <a:srgbClr val="0D0D0D"/>
              </a:solidFill>
              <a:effectLst/>
              <a:latin typeface="Söhne"/>
            </a:endParaRPr>
          </a:p>
          <a:p>
            <a:r>
              <a:rPr lang="en-US" b="0" i="0">
                <a:solidFill>
                  <a:srgbClr val="0D0D0D"/>
                </a:solidFill>
                <a:effectLst/>
                <a:latin typeface="Söhne"/>
              </a:rPr>
              <a:t>**FUN FACT**</a:t>
            </a:r>
          </a:p>
          <a:p>
            <a:r>
              <a:rPr lang="en-US"/>
              <a:t>If the female of the group dies, the dominant male fish will turn permanently female and the largest of the smaller males will become the next dominant male.</a:t>
            </a:r>
          </a:p>
        </p:txBody>
      </p:sp>
      <p:sp>
        <p:nvSpPr>
          <p:cNvPr id="4" name="Slide Number Placeholder 3"/>
          <p:cNvSpPr>
            <a:spLocks noGrp="1"/>
          </p:cNvSpPr>
          <p:nvPr>
            <p:ph type="sldNum" sz="quarter" idx="5"/>
          </p:nvPr>
        </p:nvSpPr>
        <p:spPr/>
        <p:txBody>
          <a:bodyPr/>
          <a:lstStyle/>
          <a:p>
            <a:fld id="{6E403E79-E584-4CF6-8D48-E0D1B04E4963}" type="slidenum">
              <a:rPr lang="en-US" smtClean="0"/>
              <a:t>1</a:t>
            </a:fld>
            <a:endParaRPr lang="en-US"/>
          </a:p>
        </p:txBody>
      </p:sp>
    </p:spTree>
    <p:extLst>
      <p:ext uri="{BB962C8B-B14F-4D97-AF65-F5344CB8AC3E}">
        <p14:creationId xmlns:p14="http://schemas.microsoft.com/office/powerpoint/2010/main" val="244052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a:solidFill>
                  <a:srgbClr val="0D0D0D"/>
                </a:solidFill>
                <a:effectLst/>
                <a:latin typeface="Söhne"/>
              </a:rPr>
              <a:t>Mutated speed data from centimeters per second variable into kilometers per hour variable</a:t>
            </a:r>
          </a:p>
          <a:p>
            <a:pPr marL="171450" indent="-171450">
              <a:buFontTx/>
              <a:buChar char="-"/>
            </a:pPr>
            <a:r>
              <a:rPr lang="en-US" b="0" i="0">
                <a:solidFill>
                  <a:srgbClr val="0D0D0D"/>
                </a:solidFill>
                <a:effectLst/>
                <a:latin typeface="Söhne"/>
              </a:rPr>
              <a:t>Added the avg speed of the East Australian current to the speed data to get a more accurate gauge of the length of journey</a:t>
            </a:r>
          </a:p>
          <a:p>
            <a:pPr marL="171450" indent="-171450">
              <a:buFontTx/>
              <a:buChar char="-"/>
            </a:pPr>
            <a:r>
              <a:rPr lang="en-US" b="0" i="0">
                <a:solidFill>
                  <a:srgbClr val="0D0D0D"/>
                </a:solidFill>
                <a:effectLst/>
                <a:latin typeface="Söhne"/>
              </a:rPr>
              <a:t>Created a new variable to calculate the number of days it would for the clownfish to travel from the Great Barrier Reef to Sydney, Australia.  </a:t>
            </a:r>
          </a:p>
          <a:p>
            <a:pPr marL="171450" indent="-171450">
              <a:buFontTx/>
              <a:buChar char="-"/>
            </a:pPr>
            <a:r>
              <a:rPr lang="en-US" b="0" i="0">
                <a:solidFill>
                  <a:srgbClr val="0D0D0D"/>
                </a:solidFill>
                <a:effectLst/>
                <a:latin typeface="Söhne"/>
              </a:rPr>
              <a:t>Plotted the time, in days, it would take to swim with the current to Sydney</a:t>
            </a:r>
          </a:p>
        </p:txBody>
      </p:sp>
      <p:sp>
        <p:nvSpPr>
          <p:cNvPr id="4" name="Slide Number Placeholder 3"/>
          <p:cNvSpPr>
            <a:spLocks noGrp="1"/>
          </p:cNvSpPr>
          <p:nvPr>
            <p:ph type="sldNum" sz="quarter" idx="5"/>
          </p:nvPr>
        </p:nvSpPr>
        <p:spPr/>
        <p:txBody>
          <a:bodyPr/>
          <a:lstStyle/>
          <a:p>
            <a:fld id="{6E403E79-E584-4CF6-8D48-E0D1B04E4963}" type="slidenum">
              <a:rPr lang="en-US" smtClean="0"/>
              <a:t>11</a:t>
            </a:fld>
            <a:endParaRPr lang="en-US"/>
          </a:p>
        </p:txBody>
      </p:sp>
    </p:spTree>
    <p:extLst>
      <p:ext uri="{BB962C8B-B14F-4D97-AF65-F5344CB8AC3E}">
        <p14:creationId xmlns:p14="http://schemas.microsoft.com/office/powerpoint/2010/main" val="941691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a:cs typeface="Calibri" panose="020F0502020204030204"/>
              </a:rPr>
              <a:t>Now I would like to showcase the app that we developed that summarizes our data so it is easily visible and accessible. </a:t>
            </a:r>
          </a:p>
          <a:p>
            <a:r>
              <a:rPr lang="en-US">
                <a:ea typeface="Calibri" panose="020F0502020204030204"/>
                <a:cs typeface="Calibri" panose="020F0502020204030204"/>
              </a:rPr>
              <a:t>Our application features dedicated tabs, each highlighting a specific graph for clear and convenient navigation. </a:t>
            </a:r>
          </a:p>
          <a:p>
            <a:endParaRPr lang="en-US"/>
          </a:p>
          <a:p>
            <a:r>
              <a:rPr lang="en-US">
                <a:ea typeface="Calibri"/>
                <a:cs typeface="Calibri"/>
              </a:rPr>
              <a:t>In conclusion, our study suggests a correlation between swimming abilities and long-distance dispersal in reef fish. This knowledge emphasizes the importance in understanding population connectivity for possible marine conservation strategies.</a:t>
            </a:r>
          </a:p>
          <a:p>
            <a:endParaRPr lang="en-US"/>
          </a:p>
          <a:p>
            <a:r>
              <a:rPr lang="en-US"/>
              <a:t>Thank you for joining us on this underwater adventure, (where we've navigated the currents of data, explored the depths of swimming capabilities, and uncovered the mysteries of the clownfish and blue tang. Until next time, (and thank you for your time!)</a:t>
            </a:r>
            <a:endParaRPr lang="en-US">
              <a:ea typeface="Calibri" panose="020F0502020204030204"/>
              <a:cs typeface="Calibri" panose="020F0502020204030204"/>
            </a:endParaRPr>
          </a:p>
          <a:p>
            <a:endParaRPr lang="en-US"/>
          </a:p>
        </p:txBody>
      </p:sp>
      <p:sp>
        <p:nvSpPr>
          <p:cNvPr id="4" name="Slide Number Placeholder 3"/>
          <p:cNvSpPr>
            <a:spLocks noGrp="1"/>
          </p:cNvSpPr>
          <p:nvPr>
            <p:ph type="sldNum" sz="quarter" idx="5"/>
          </p:nvPr>
        </p:nvSpPr>
        <p:spPr/>
        <p:txBody>
          <a:bodyPr/>
          <a:lstStyle/>
          <a:p>
            <a:fld id="{6E403E79-E584-4CF6-8D48-E0D1B04E4963}" type="slidenum">
              <a:rPr lang="en-US" smtClean="0"/>
              <a:t>12</a:t>
            </a:fld>
            <a:endParaRPr lang="en-US"/>
          </a:p>
        </p:txBody>
      </p:sp>
    </p:spTree>
    <p:extLst>
      <p:ext uri="{BB962C8B-B14F-4D97-AF65-F5344CB8AC3E}">
        <p14:creationId xmlns:p14="http://schemas.microsoft.com/office/powerpoint/2010/main" val="4038089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We were inspired by Finding nemo, asked ourselves how far would they have to travel to get to nemo based on where they lived?</a:t>
            </a:r>
          </a:p>
          <a:p>
            <a:endParaRPr lang="en-US">
              <a:cs typeface="Calibri"/>
            </a:endParaRPr>
          </a:p>
          <a:p>
            <a:r>
              <a:rPr lang="en-US"/>
              <a:t>Now, let's plunge into the methods and unveil the mysteries behind our research. You'll be taken on a visual journey through various plots and tables, providing a comprehensive understanding of the clownfish and blue tang.</a:t>
            </a:r>
            <a:endParaRPr lang="en-US">
              <a:cs typeface="Calibri"/>
            </a:endParaRPr>
          </a:p>
        </p:txBody>
      </p:sp>
      <p:sp>
        <p:nvSpPr>
          <p:cNvPr id="4" name="Slide Number Placeholder 3"/>
          <p:cNvSpPr>
            <a:spLocks noGrp="1"/>
          </p:cNvSpPr>
          <p:nvPr>
            <p:ph type="sldNum" sz="quarter" idx="5"/>
          </p:nvPr>
        </p:nvSpPr>
        <p:spPr/>
        <p:txBody>
          <a:bodyPr/>
          <a:lstStyle/>
          <a:p>
            <a:fld id="{6E403E79-E584-4CF6-8D48-E0D1B04E4963}" type="slidenum">
              <a:rPr lang="en-US" smtClean="0"/>
              <a:t>2</a:t>
            </a:fld>
            <a:endParaRPr lang="en-US"/>
          </a:p>
        </p:txBody>
      </p:sp>
    </p:spTree>
    <p:extLst>
      <p:ext uri="{BB962C8B-B14F-4D97-AF65-F5344CB8AC3E}">
        <p14:creationId xmlns:p14="http://schemas.microsoft.com/office/powerpoint/2010/main" val="3163266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solidFill>
                  <a:srgbClr val="0D0D0D"/>
                </a:solidFill>
                <a:latin typeface="Söhne"/>
              </a:rPr>
              <a:t>We had 2 data sets, one with the geographical locations of the clown fishes and blue tangs, the most likely species of the fish in the movie, and the other that shows the endurance of the clownfish species and how far they travel over time. </a:t>
            </a:r>
          </a:p>
          <a:p>
            <a:pPr marL="171450" indent="-171450">
              <a:buFont typeface="Calibri"/>
              <a:buChar char="-"/>
            </a:pPr>
            <a:r>
              <a:rPr lang="en-US">
                <a:solidFill>
                  <a:srgbClr val="0D0D0D"/>
                </a:solidFill>
                <a:latin typeface="Söhne"/>
              </a:rPr>
              <a:t>We used both because they worked well with each other and were fairly small </a:t>
            </a:r>
          </a:p>
          <a:p>
            <a:pPr marL="171450" indent="-171450">
              <a:buFont typeface="Calibri"/>
              <a:buChar char="-"/>
            </a:pPr>
            <a:r>
              <a:rPr lang="en-US">
                <a:solidFill>
                  <a:srgbClr val="0D0D0D"/>
                </a:solidFill>
                <a:latin typeface="Söhne"/>
              </a:rPr>
              <a:t>Started by downloading the data</a:t>
            </a:r>
            <a:endParaRPr lang="en-US"/>
          </a:p>
          <a:p>
            <a:pPr marL="171450" indent="-171450">
              <a:buFont typeface="Calibri"/>
              <a:buChar char="-"/>
            </a:pPr>
            <a:r>
              <a:rPr lang="en-US">
                <a:solidFill>
                  <a:srgbClr val="0D0D0D"/>
                </a:solidFill>
                <a:latin typeface="Söhne"/>
              </a:rPr>
              <a:t>Got rid of any remarks of unnecessary columns for our question</a:t>
            </a:r>
          </a:p>
          <a:p>
            <a:pPr marL="171450" indent="-171450">
              <a:buFont typeface="Calibri"/>
              <a:buChar char="-"/>
            </a:pPr>
            <a:r>
              <a:rPr lang="en-US">
                <a:solidFill>
                  <a:srgbClr val="0D0D0D"/>
                </a:solidFill>
                <a:latin typeface="Söhne"/>
              </a:rPr>
              <a:t>Replaced all irrelevant data with NAs</a:t>
            </a:r>
          </a:p>
          <a:p>
            <a:pPr marL="171450" indent="-171450">
              <a:buFont typeface="Calibri"/>
              <a:buChar char="-"/>
            </a:pPr>
            <a:r>
              <a:rPr lang="en-US">
                <a:solidFill>
                  <a:srgbClr val="0D0D0D"/>
                </a:solidFill>
                <a:latin typeface="Söhne"/>
              </a:rPr>
              <a:t>Renamed some data to make it easier to work with </a:t>
            </a:r>
          </a:p>
          <a:p>
            <a:pPr marL="171450" indent="-171450">
              <a:buFont typeface="Calibri"/>
              <a:buChar char="-"/>
            </a:pPr>
            <a:endParaRPr lang="en-US">
              <a:solidFill>
                <a:srgbClr val="0D0D0D"/>
              </a:solidFill>
              <a:latin typeface="Söhne"/>
            </a:endParaRPr>
          </a:p>
        </p:txBody>
      </p:sp>
      <p:sp>
        <p:nvSpPr>
          <p:cNvPr id="4" name="Slide Number Placeholder 3"/>
          <p:cNvSpPr>
            <a:spLocks noGrp="1"/>
          </p:cNvSpPr>
          <p:nvPr>
            <p:ph type="sldNum" sz="quarter" idx="5"/>
          </p:nvPr>
        </p:nvSpPr>
        <p:spPr/>
        <p:txBody>
          <a:bodyPr/>
          <a:lstStyle/>
          <a:p>
            <a:fld id="{6E403E79-E584-4CF6-8D48-E0D1B04E4963}" type="slidenum">
              <a:rPr lang="en-US" smtClean="0"/>
              <a:t>3</a:t>
            </a:fld>
            <a:endParaRPr lang="en-US"/>
          </a:p>
        </p:txBody>
      </p:sp>
    </p:spTree>
    <p:extLst>
      <p:ext uri="{BB962C8B-B14F-4D97-AF65-F5344CB8AC3E}">
        <p14:creationId xmlns:p14="http://schemas.microsoft.com/office/powerpoint/2010/main" val="193157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0D0D0D"/>
              </a:solidFill>
              <a:effectLst/>
              <a:latin typeface="Söhne"/>
            </a:endParaRPr>
          </a:p>
          <a:p>
            <a:r>
              <a:rPr lang="en-US" b="0" i="0">
                <a:solidFill>
                  <a:srgbClr val="0D0D0D"/>
                </a:solidFill>
                <a:effectLst/>
                <a:latin typeface="Söhne"/>
              </a:rPr>
              <a:t>-Histogram for the distribution for the measured speeds of the clownfish</a:t>
            </a:r>
          </a:p>
          <a:p>
            <a:r>
              <a:rPr lang="en-US" b="0" i="0">
                <a:solidFill>
                  <a:srgbClr val="0D0D0D"/>
                </a:solidFill>
                <a:effectLst/>
                <a:latin typeface="Söhne"/>
              </a:rPr>
              <a:t>- Minimum speed of 2 cm/s and a maximum of 10 cm/s</a:t>
            </a:r>
          </a:p>
          <a:p>
            <a:endParaRPr lang="en-US" b="0" i="0">
              <a:solidFill>
                <a:srgbClr val="0D0D0D"/>
              </a:solidFill>
              <a:effectLst/>
              <a:latin typeface="Söhne"/>
            </a:endParaRPr>
          </a:p>
          <a:p>
            <a:r>
              <a:rPr lang="en-US" b="0" i="0">
                <a:solidFill>
                  <a:srgbClr val="0D0D0D"/>
                </a:solidFill>
                <a:effectLst/>
                <a:latin typeface="Söhne"/>
              </a:rPr>
              <a:t>As noted by the endurance paper: The swimming endurance of larvae, especially </a:t>
            </a:r>
            <a:r>
              <a:rPr lang="en-US" b="0" i="0" err="1">
                <a:solidFill>
                  <a:srgbClr val="0D0D0D"/>
                </a:solidFill>
                <a:effectLst/>
                <a:latin typeface="Söhne"/>
              </a:rPr>
              <a:t>Amphiprion</a:t>
            </a:r>
            <a:r>
              <a:rPr lang="en-US" b="0" i="0">
                <a:solidFill>
                  <a:srgbClr val="0D0D0D"/>
                </a:solidFill>
                <a:effectLst/>
                <a:latin typeface="Söhne"/>
              </a:rPr>
              <a:t> </a:t>
            </a:r>
            <a:r>
              <a:rPr lang="en-US" b="0" i="0" err="1">
                <a:solidFill>
                  <a:srgbClr val="0D0D0D"/>
                </a:solidFill>
                <a:effectLst/>
                <a:latin typeface="Söhne"/>
              </a:rPr>
              <a:t>percula</a:t>
            </a:r>
            <a:r>
              <a:rPr lang="en-US" b="0" i="0">
                <a:solidFill>
                  <a:srgbClr val="0D0D0D"/>
                </a:solidFill>
                <a:effectLst/>
                <a:latin typeface="Söhne"/>
              </a:rPr>
              <a:t>, increases significantly with age. </a:t>
            </a:r>
          </a:p>
        </p:txBody>
      </p:sp>
      <p:sp>
        <p:nvSpPr>
          <p:cNvPr id="4" name="Slide Number Placeholder 3"/>
          <p:cNvSpPr>
            <a:spLocks noGrp="1"/>
          </p:cNvSpPr>
          <p:nvPr>
            <p:ph type="sldNum" sz="quarter" idx="5"/>
          </p:nvPr>
        </p:nvSpPr>
        <p:spPr/>
        <p:txBody>
          <a:bodyPr/>
          <a:lstStyle/>
          <a:p>
            <a:fld id="{6E403E79-E584-4CF6-8D48-E0D1B04E4963}" type="slidenum">
              <a:rPr lang="en-US" smtClean="0"/>
              <a:t>4</a:t>
            </a:fld>
            <a:endParaRPr lang="en-US"/>
          </a:p>
        </p:txBody>
      </p:sp>
    </p:spTree>
    <p:extLst>
      <p:ext uri="{BB962C8B-B14F-4D97-AF65-F5344CB8AC3E}">
        <p14:creationId xmlns:p14="http://schemas.microsoft.com/office/powerpoint/2010/main" val="155813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a:solidFill>
                  <a:srgbClr val="0D0D0D"/>
                </a:solidFill>
                <a:effectLst/>
                <a:latin typeface="Söhne"/>
              </a:rPr>
              <a:t>Scatter plot for graphing the distance and time, log10 transformation for both axis was the clearest way to visualize the data</a:t>
            </a:r>
          </a:p>
          <a:p>
            <a:pPr marL="171450" indent="-171450">
              <a:buFontTx/>
              <a:buChar char="-"/>
            </a:pPr>
            <a:r>
              <a:rPr lang="en-US" b="0" i="0">
                <a:solidFill>
                  <a:srgbClr val="0D0D0D"/>
                </a:solidFill>
                <a:effectLst/>
                <a:latin typeface="Söhne"/>
              </a:rPr>
              <a:t>The coloring of the dots is done by speed</a:t>
            </a:r>
          </a:p>
          <a:p>
            <a:pPr marL="171450" indent="-171450">
              <a:buFontTx/>
              <a:buChar char="-"/>
            </a:pPr>
            <a:r>
              <a:rPr lang="en-US" b="0" i="0">
                <a:solidFill>
                  <a:srgbClr val="0D0D0D"/>
                </a:solidFill>
                <a:effectLst/>
                <a:latin typeface="Söhne"/>
              </a:rPr>
              <a:t>The variables had to be put on a log scale to better show the relationship between the variables and account for outliers in the data</a:t>
            </a:r>
          </a:p>
          <a:p>
            <a:pPr marL="171450" indent="-171450">
              <a:buFontTx/>
              <a:buChar char="-"/>
            </a:pPr>
            <a:r>
              <a:rPr lang="en-US" b="0" i="0">
                <a:solidFill>
                  <a:srgbClr val="0D0D0D"/>
                </a:solidFill>
                <a:effectLst/>
                <a:latin typeface="Söhne"/>
              </a:rPr>
              <a:t>Graphs visualizes how the faster the speed of the clownfish, the less time it takes for fish to swim a distance </a:t>
            </a:r>
          </a:p>
          <a:p>
            <a:pPr marL="171450" indent="-171450">
              <a:buFontTx/>
              <a:buChar char="-"/>
            </a:pPr>
            <a:r>
              <a:rPr lang="en-US" b="0" i="0">
                <a:solidFill>
                  <a:srgbClr val="0D0D0D"/>
                </a:solidFill>
                <a:effectLst/>
                <a:latin typeface="Söhne"/>
              </a:rPr>
              <a:t>Maximum measure distance of 6 km</a:t>
            </a:r>
          </a:p>
          <a:p>
            <a:pPr marL="171450" indent="-171450">
              <a:buFontTx/>
              <a:buChar char="-"/>
            </a:pPr>
            <a:endParaRPr lang="en-US" b="0" i="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latin typeface="Söhne"/>
              </a:rPr>
              <a:t>From the paper: Furthermore, our findings indicate that swimming durations decrease with increasing flow velocity, but strong swimming abilities play a crucial role in maintaining consistent durations across various flow velocities.</a:t>
            </a:r>
          </a:p>
          <a:p>
            <a:pPr marL="0" indent="0">
              <a:buFontTx/>
              <a:buNone/>
            </a:pPr>
            <a:endParaRPr lang="en-US" b="0" i="0">
              <a:solidFill>
                <a:srgbClr val="0D0D0D"/>
              </a:solidFill>
              <a:effectLst/>
              <a:latin typeface="Söhne"/>
            </a:endParaRPr>
          </a:p>
          <a:p>
            <a:endParaRPr lang="en-US" b="0" i="0">
              <a:solidFill>
                <a:srgbClr val="0D0D0D"/>
              </a:solidFill>
              <a:effectLst/>
              <a:latin typeface="Söhne"/>
            </a:endParaRPr>
          </a:p>
          <a:p>
            <a:endParaRPr lang="en-US" b="0" i="0">
              <a:solidFill>
                <a:srgbClr val="0D0D0D"/>
              </a:solidFill>
              <a:effectLst/>
              <a:latin typeface="Söhne"/>
            </a:endParaRPr>
          </a:p>
        </p:txBody>
      </p:sp>
      <p:sp>
        <p:nvSpPr>
          <p:cNvPr id="4" name="Slide Number Placeholder 3"/>
          <p:cNvSpPr>
            <a:spLocks noGrp="1"/>
          </p:cNvSpPr>
          <p:nvPr>
            <p:ph type="sldNum" sz="quarter" idx="5"/>
          </p:nvPr>
        </p:nvSpPr>
        <p:spPr/>
        <p:txBody>
          <a:bodyPr/>
          <a:lstStyle/>
          <a:p>
            <a:fld id="{6E403E79-E584-4CF6-8D48-E0D1B04E4963}" type="slidenum">
              <a:rPr lang="en-US" smtClean="0"/>
              <a:t>5</a:t>
            </a:fld>
            <a:endParaRPr lang="en-US"/>
          </a:p>
        </p:txBody>
      </p:sp>
    </p:spTree>
    <p:extLst>
      <p:ext uri="{BB962C8B-B14F-4D97-AF65-F5344CB8AC3E}">
        <p14:creationId xmlns:p14="http://schemas.microsoft.com/office/powerpoint/2010/main" val="4124937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latin typeface="Söhne"/>
              </a:rPr>
              <a:t>But that's not all; our journey continues with finding where the species are located. Here is a map of the longitude and latitude of </a:t>
            </a:r>
            <a:r>
              <a:rPr lang="en-US" b="0" i="0" err="1">
                <a:solidFill>
                  <a:srgbClr val="0D0D0D"/>
                </a:solidFill>
                <a:effectLst/>
                <a:latin typeface="Söhne"/>
              </a:rPr>
              <a:t>Amphirion</a:t>
            </a:r>
            <a:r>
              <a:rPr lang="en-US" b="0" i="0">
                <a:solidFill>
                  <a:srgbClr val="0D0D0D"/>
                </a:solidFill>
                <a:effectLst/>
                <a:latin typeface="Söhne"/>
              </a:rPr>
              <a:t> </a:t>
            </a:r>
            <a:r>
              <a:rPr lang="en-US" b="0" i="0" err="1">
                <a:solidFill>
                  <a:srgbClr val="0D0D0D"/>
                </a:solidFill>
                <a:effectLst/>
                <a:latin typeface="Söhne"/>
              </a:rPr>
              <a:t>Percula</a:t>
            </a:r>
            <a:r>
              <a:rPr lang="en-US" b="0" i="0">
                <a:solidFill>
                  <a:srgbClr val="0D0D0D"/>
                </a:solidFill>
                <a:effectLst/>
                <a:latin typeface="Söhne"/>
              </a:rPr>
              <a:t> (Marlin) in Australia. </a:t>
            </a:r>
          </a:p>
          <a:p>
            <a:r>
              <a:rPr lang="en-US" b="0" i="0">
                <a:solidFill>
                  <a:srgbClr val="3C74A7"/>
                </a:solidFill>
                <a:effectLst/>
                <a:latin typeface="PT Sans" panose="020B0503020203020204" pitchFamily="34" charset="0"/>
              </a:rPr>
              <a:t>The species ranges from Northern Queensland(point part of Australia) to Melanesia (ocean to the right of the graph). With a latitude around -18 and a longitude around 146. </a:t>
            </a:r>
          </a:p>
        </p:txBody>
      </p:sp>
      <p:sp>
        <p:nvSpPr>
          <p:cNvPr id="4" name="Slide Number Placeholder 3"/>
          <p:cNvSpPr>
            <a:spLocks noGrp="1"/>
          </p:cNvSpPr>
          <p:nvPr>
            <p:ph type="sldNum" sz="quarter" idx="5"/>
          </p:nvPr>
        </p:nvSpPr>
        <p:spPr/>
        <p:txBody>
          <a:bodyPr/>
          <a:lstStyle/>
          <a:p>
            <a:fld id="{6E403E79-E584-4CF6-8D48-E0D1B04E4963}" type="slidenum">
              <a:rPr lang="en-US" smtClean="0"/>
              <a:t>6</a:t>
            </a:fld>
            <a:endParaRPr lang="en-US"/>
          </a:p>
        </p:txBody>
      </p:sp>
    </p:spTree>
    <p:extLst>
      <p:ext uri="{BB962C8B-B14F-4D97-AF65-F5344CB8AC3E}">
        <p14:creationId xmlns:p14="http://schemas.microsoft.com/office/powerpoint/2010/main" val="1175000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map of where we can find </a:t>
            </a:r>
            <a:r>
              <a:rPr lang="en-US" err="1"/>
              <a:t>Paracanthurus</a:t>
            </a:r>
            <a:r>
              <a:rPr lang="en-US"/>
              <a:t> </a:t>
            </a:r>
            <a:r>
              <a:rPr lang="en-US" err="1"/>
              <a:t>Hepatus</a:t>
            </a:r>
            <a:r>
              <a:rPr lang="en-US"/>
              <a:t> (Dory) generally between </a:t>
            </a:r>
            <a:r>
              <a:rPr lang="en-US" b="0" i="0">
                <a:solidFill>
                  <a:srgbClr val="3C74A7"/>
                </a:solidFill>
                <a:effectLst/>
                <a:latin typeface="PT Sans" panose="020F0502020204030204" pitchFamily="34" charset="0"/>
              </a:rPr>
              <a:t>30° north &amp; south latitude to 170° west longitude</a:t>
            </a:r>
            <a:r>
              <a:rPr lang="en-US"/>
              <a:t>. They breed all year long but, the time of year varies with location and water temperature. (Dec-June) </a:t>
            </a:r>
          </a:p>
        </p:txBody>
      </p:sp>
      <p:sp>
        <p:nvSpPr>
          <p:cNvPr id="4" name="Slide Number Placeholder 3"/>
          <p:cNvSpPr>
            <a:spLocks noGrp="1"/>
          </p:cNvSpPr>
          <p:nvPr>
            <p:ph type="sldNum" sz="quarter" idx="5"/>
          </p:nvPr>
        </p:nvSpPr>
        <p:spPr/>
        <p:txBody>
          <a:bodyPr/>
          <a:lstStyle/>
          <a:p>
            <a:fld id="{6E403E79-E584-4CF6-8D48-E0D1B04E4963}" type="slidenum">
              <a:rPr lang="en-US" smtClean="0"/>
              <a:t>7</a:t>
            </a:fld>
            <a:endParaRPr lang="en-US"/>
          </a:p>
        </p:txBody>
      </p:sp>
    </p:spTree>
    <p:extLst>
      <p:ext uri="{BB962C8B-B14F-4D97-AF65-F5344CB8AC3E}">
        <p14:creationId xmlns:p14="http://schemas.microsoft.com/office/powerpoint/2010/main" val="49298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map merges the location of both the (Marlin) and (Dory) as they are native to the Indo-Pacific Region. In this map we notice that the two species are separated from each other. Possible explanations for the difference in location is small sample size of data collected, or migration of the blue tang during mating season. We also hypothesize that swimming ability can also influence the dispersal of the fish. </a:t>
            </a:r>
          </a:p>
        </p:txBody>
      </p:sp>
      <p:sp>
        <p:nvSpPr>
          <p:cNvPr id="4" name="Slide Number Placeholder 3"/>
          <p:cNvSpPr>
            <a:spLocks noGrp="1"/>
          </p:cNvSpPr>
          <p:nvPr>
            <p:ph type="sldNum" sz="quarter" idx="5"/>
          </p:nvPr>
        </p:nvSpPr>
        <p:spPr/>
        <p:txBody>
          <a:bodyPr/>
          <a:lstStyle/>
          <a:p>
            <a:fld id="{6E403E79-E584-4CF6-8D48-E0D1B04E4963}" type="slidenum">
              <a:rPr lang="en-US" smtClean="0"/>
              <a:t>8</a:t>
            </a:fld>
            <a:endParaRPr lang="en-US"/>
          </a:p>
        </p:txBody>
      </p:sp>
    </p:spTree>
    <p:extLst>
      <p:ext uri="{BB962C8B-B14F-4D97-AF65-F5344CB8AC3E}">
        <p14:creationId xmlns:p14="http://schemas.microsoft.com/office/powerpoint/2010/main" val="151921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D0D0D"/>
                </a:solidFill>
                <a:effectLst/>
                <a:latin typeface="Söhne"/>
              </a:rPr>
              <a:t> </a:t>
            </a:r>
            <a:r>
              <a:rPr lang="en-US"/>
              <a:t>The Great Barrier Reef is part of a larger system of ocean circulation in the Pacific Ocean. </a:t>
            </a:r>
            <a:endParaRPr lang="en-US" b="0" i="0">
              <a:solidFill>
                <a:srgbClr val="0D0D0D"/>
              </a:solidFill>
              <a:effectLst/>
              <a:latin typeface="Söhne"/>
            </a:endParaRPr>
          </a:p>
          <a:p>
            <a:endParaRPr lang="en-US"/>
          </a:p>
        </p:txBody>
      </p:sp>
      <p:sp>
        <p:nvSpPr>
          <p:cNvPr id="4" name="Slide Number Placeholder 3"/>
          <p:cNvSpPr>
            <a:spLocks noGrp="1"/>
          </p:cNvSpPr>
          <p:nvPr>
            <p:ph type="sldNum" sz="quarter" idx="5"/>
          </p:nvPr>
        </p:nvSpPr>
        <p:spPr/>
        <p:txBody>
          <a:bodyPr/>
          <a:lstStyle/>
          <a:p>
            <a:fld id="{6E403E79-E584-4CF6-8D48-E0D1B04E4963}" type="slidenum">
              <a:rPr lang="en-US" smtClean="0"/>
              <a:t>9</a:t>
            </a:fld>
            <a:endParaRPr lang="en-US"/>
          </a:p>
        </p:txBody>
      </p:sp>
    </p:spTree>
    <p:extLst>
      <p:ext uri="{BB962C8B-B14F-4D97-AF65-F5344CB8AC3E}">
        <p14:creationId xmlns:p14="http://schemas.microsoft.com/office/powerpoint/2010/main" val="3313061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7367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85577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82094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869405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1061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2340375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68595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34367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75457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70577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05345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081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33319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1196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8472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77451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7287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3/12/2024</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870235571"/>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C44B-6BED-E298-572C-523442555A38}"/>
              </a:ext>
            </a:extLst>
          </p:cNvPr>
          <p:cNvSpPr>
            <a:spLocks noGrp="1"/>
          </p:cNvSpPr>
          <p:nvPr>
            <p:ph type="ctrTitle"/>
          </p:nvPr>
        </p:nvSpPr>
        <p:spPr>
          <a:xfrm>
            <a:off x="-213313" y="2704072"/>
            <a:ext cx="5502555" cy="3594112"/>
          </a:xfrm>
        </p:spPr>
        <p:txBody>
          <a:bodyPr anchor="t">
            <a:normAutofit/>
          </a:bodyPr>
          <a:lstStyle/>
          <a:p>
            <a:pPr algn="r"/>
            <a:r>
              <a:rPr lang="en-US">
                <a:solidFill>
                  <a:srgbClr val="FFFFFF"/>
                </a:solidFill>
              </a:rPr>
              <a:t>Finding Nemo: How far did they go?</a:t>
            </a:r>
          </a:p>
        </p:txBody>
      </p:sp>
      <p:sp>
        <p:nvSpPr>
          <p:cNvPr id="3" name="Subtitle 2">
            <a:extLst>
              <a:ext uri="{FF2B5EF4-FFF2-40B4-BE49-F238E27FC236}">
                <a16:creationId xmlns:a16="http://schemas.microsoft.com/office/drawing/2014/main" id="{FBB0CA73-F677-A47C-58F8-6935D8FACFBB}"/>
              </a:ext>
            </a:extLst>
          </p:cNvPr>
          <p:cNvSpPr>
            <a:spLocks noGrp="1"/>
          </p:cNvSpPr>
          <p:nvPr>
            <p:ph type="subTitle" idx="1"/>
          </p:nvPr>
        </p:nvSpPr>
        <p:spPr>
          <a:xfrm>
            <a:off x="0" y="5308957"/>
            <a:ext cx="5954110" cy="659920"/>
          </a:xfrm>
        </p:spPr>
        <p:txBody>
          <a:bodyPr anchor="ctr">
            <a:normAutofit fontScale="92500"/>
          </a:bodyPr>
          <a:lstStyle/>
          <a:p>
            <a:pPr algn="r"/>
            <a:r>
              <a:rPr lang="en-US">
                <a:solidFill>
                  <a:srgbClr val="FFFFFF"/>
                </a:solidFill>
              </a:rPr>
              <a:t>Group 5: Johnnie, Liana, Maya, Spencer, Stella</a:t>
            </a:r>
          </a:p>
        </p:txBody>
      </p:sp>
      <mc:AlternateContent xmlns:mc="http://schemas.openxmlformats.org/markup-compatibility/2006">
        <mc:Choice xmlns:am3d="http://schemas.microsoft.com/office/drawing/2017/model3d" Requires="am3d">
          <p:graphicFrame>
            <p:nvGraphicFramePr>
              <p:cNvPr id="5" name="Content Placeholder 3" descr="School of fish">
                <a:extLst>
                  <a:ext uri="{FF2B5EF4-FFF2-40B4-BE49-F238E27FC236}">
                    <a16:creationId xmlns:a16="http://schemas.microsoft.com/office/drawing/2014/main" id="{95AD28FF-FB4A-3E1A-3100-AE0AE43C0A8F}"/>
                  </a:ext>
                </a:extLst>
              </p:cNvPr>
              <p:cNvGraphicFramePr>
                <a:graphicFrameLocks/>
              </p:cNvGraphicFramePr>
              <p:nvPr>
                <p:extLst>
                  <p:ext uri="{D42A27DB-BD31-4B8C-83A1-F6EECF244321}">
                    <p14:modId xmlns:p14="http://schemas.microsoft.com/office/powerpoint/2010/main" val="3309944499"/>
                  </p:ext>
                </p:extLst>
              </p:nvPr>
            </p:nvGraphicFramePr>
            <p:xfrm>
              <a:off x="-3276600" y="-2419958"/>
              <a:ext cx="18281073" cy="6202249"/>
            </p:xfrm>
            <a:graphic>
              <a:graphicData uri="http://schemas.microsoft.com/office/drawing/2017/model3d">
                <am3d:model3d r:embed="rId3">
                  <am3d:spPr>
                    <a:xfrm>
                      <a:off x="0" y="0"/>
                      <a:ext cx="18281073" cy="6202249"/>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m3d:postTrans dx="0" dy="0" dz="0"/>
                  </am3d:trans>
                  <am3d:raster rName="Office3DRenderer" rVer="16.0.8326">
                    <am3d:blip r:embed="rId4"/>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162903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3" descr="School of fish">
                <a:extLst>
                  <a:ext uri="{FF2B5EF4-FFF2-40B4-BE49-F238E27FC236}">
                    <a16:creationId xmlns:a16="http://schemas.microsoft.com/office/drawing/2014/main" id="{95AD28FF-FB4A-3E1A-3100-AE0AE43C0A8F}"/>
                  </a:ext>
                </a:extLst>
              </p:cNvPr>
              <p:cNvPicPr>
                <a:picLocks noGrp="1" noRot="1" noChangeAspect="1" noMove="1" noResize="1" noEditPoints="1" noAdjustHandles="1" noChangeArrowheads="1" noChangeShapeType="1" noCrop="1"/>
              </p:cNvPicPr>
              <p:nvPr/>
            </p:nvPicPr>
            <p:blipFill>
              <a:blip r:embed="rId4"/>
              <a:stretch>
                <a:fillRect/>
              </a:stretch>
            </p:blipFill>
            <p:spPr>
              <a:xfrm>
                <a:off x="-3276600" y="-2419958"/>
                <a:ext cx="18281073" cy="6202249"/>
              </a:xfrm>
              <a:prstGeom prst="rect">
                <a:avLst/>
              </a:prstGeom>
            </p:spPr>
          </p:pic>
        </mc:Fallback>
      </mc:AlternateContent>
    </p:spTree>
    <p:extLst>
      <p:ext uri="{BB962C8B-B14F-4D97-AF65-F5344CB8AC3E}">
        <p14:creationId xmlns:p14="http://schemas.microsoft.com/office/powerpoint/2010/main" val="19312292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7" name="Rectangle 16">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of the great barrier reef&#10;&#10;Description automatically generated">
            <a:extLst>
              <a:ext uri="{FF2B5EF4-FFF2-40B4-BE49-F238E27FC236}">
                <a16:creationId xmlns:a16="http://schemas.microsoft.com/office/drawing/2014/main" id="{9475891E-3636-972D-D902-CFB9DA7903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6209" y="786117"/>
            <a:ext cx="6859582"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884680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the time to sydney with current&#10;&#10;Description automatically generated">
            <a:extLst>
              <a:ext uri="{FF2B5EF4-FFF2-40B4-BE49-F238E27FC236}">
                <a16:creationId xmlns:a16="http://schemas.microsoft.com/office/drawing/2014/main" id="{E864AD9A-2251-51EA-A171-BAA0E7EAC9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6320" y="713508"/>
            <a:ext cx="8349971" cy="5136331"/>
          </a:xfrm>
          <a:prstGeom prst="round2DiagRect">
            <a:avLst/>
          </a:prstGeom>
          <a:effectLst>
            <a:softEdge rad="43939"/>
          </a:effectLst>
        </p:spPr>
      </p:pic>
      <p:pic>
        <p:nvPicPr>
          <p:cNvPr id="8" name="Picture 7" descr="A screenshot of a cell phone&#10;&#10;Description automatically generated">
            <a:extLst>
              <a:ext uri="{FF2B5EF4-FFF2-40B4-BE49-F238E27FC236}">
                <a16:creationId xmlns:a16="http://schemas.microsoft.com/office/drawing/2014/main" id="{0233AAF9-C6D2-2D37-6419-7A20AB687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091" y="735444"/>
            <a:ext cx="1699430" cy="3138057"/>
          </a:xfrm>
          <a:prstGeom prst="rect">
            <a:avLst/>
          </a:prstGeom>
          <a:effectLst>
            <a:softEdge rad="39201"/>
          </a:effectLst>
        </p:spPr>
      </p:pic>
    </p:spTree>
    <p:extLst>
      <p:ext uri="{BB962C8B-B14F-4D97-AF65-F5344CB8AC3E}">
        <p14:creationId xmlns:p14="http://schemas.microsoft.com/office/powerpoint/2010/main" val="1876959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6" name="Rectangle 15">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browser&#10;&#10;Description automatically generated">
            <a:extLst>
              <a:ext uri="{FF2B5EF4-FFF2-40B4-BE49-F238E27FC236}">
                <a16:creationId xmlns:a16="http://schemas.microsoft.com/office/drawing/2014/main" id="{B30EDE1D-BFD1-B9A9-4E5A-2E37DAA40DAD}"/>
              </a:ext>
            </a:extLst>
          </p:cNvPr>
          <p:cNvPicPr>
            <a:picLocks noGrp="1" noChangeAspect="1"/>
          </p:cNvPicPr>
          <p:nvPr>
            <p:ph idx="1"/>
          </p:nvPr>
        </p:nvPicPr>
        <p:blipFill>
          <a:blip r:embed="rId2"/>
          <a:stretch>
            <a:fillRect/>
          </a:stretch>
        </p:blipFill>
        <p:spPr>
          <a:xfrm>
            <a:off x="792480" y="2110626"/>
            <a:ext cx="10607040" cy="2307029"/>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448471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8E411-E47F-2866-770E-C7C4784317F5}"/>
              </a:ext>
            </a:extLst>
          </p:cNvPr>
          <p:cNvSpPr>
            <a:spLocks noGrp="1"/>
          </p:cNvSpPr>
          <p:nvPr>
            <p:ph type="title"/>
          </p:nvPr>
        </p:nvSpPr>
        <p:spPr>
          <a:xfrm>
            <a:off x="1827212" y="2679196"/>
            <a:ext cx="8534400" cy="1507067"/>
          </a:xfrm>
        </p:spPr>
        <p:txBody>
          <a:bodyPr/>
          <a:lstStyle/>
          <a:p>
            <a:pPr algn="ctr"/>
            <a:r>
              <a:rPr lang="en-US"/>
              <a:t>Now presenting our app!</a:t>
            </a:r>
          </a:p>
        </p:txBody>
      </p:sp>
    </p:spTree>
    <p:extLst>
      <p:ext uri="{BB962C8B-B14F-4D97-AF65-F5344CB8AC3E}">
        <p14:creationId xmlns:p14="http://schemas.microsoft.com/office/powerpoint/2010/main" val="1197772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31F15-2490-04FA-C712-24FB2C2D1D61}"/>
              </a:ext>
            </a:extLst>
          </p:cNvPr>
          <p:cNvSpPr>
            <a:spLocks noGrp="1"/>
          </p:cNvSpPr>
          <p:nvPr>
            <p:ph type="title"/>
          </p:nvPr>
        </p:nvSpPr>
        <p:spPr>
          <a:xfrm>
            <a:off x="1832034" y="2673965"/>
            <a:ext cx="8534400" cy="1507067"/>
          </a:xfrm>
        </p:spPr>
        <p:txBody>
          <a:bodyPr/>
          <a:lstStyle/>
          <a:p>
            <a:pPr algn="ctr"/>
            <a:r>
              <a:rPr lang="en-US"/>
              <a:t>Thank You!</a:t>
            </a:r>
          </a:p>
        </p:txBody>
      </p:sp>
    </p:spTree>
    <p:extLst>
      <p:ext uri="{BB962C8B-B14F-4D97-AF65-F5344CB8AC3E}">
        <p14:creationId xmlns:p14="http://schemas.microsoft.com/office/powerpoint/2010/main" val="874181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5851-BE7F-B1C4-F14C-6FEC01D72E0C}"/>
              </a:ext>
            </a:extLst>
          </p:cNvPr>
          <p:cNvSpPr>
            <a:spLocks noGrp="1"/>
          </p:cNvSpPr>
          <p:nvPr>
            <p:ph type="title"/>
          </p:nvPr>
        </p:nvSpPr>
        <p:spPr>
          <a:xfrm>
            <a:off x="516123" y="745939"/>
            <a:ext cx="11162180" cy="2808276"/>
          </a:xfrm>
        </p:spPr>
        <p:txBody>
          <a:bodyPr/>
          <a:lstStyle/>
          <a:p>
            <a:pPr algn="ctr"/>
            <a:r>
              <a:rPr lang="en-US" b="1"/>
              <a:t>How long would it take Marlin and Dory  to travel to </a:t>
            </a:r>
            <a:r>
              <a:rPr lang="en-US" b="1" err="1"/>
              <a:t>SYdney</a:t>
            </a:r>
            <a:r>
              <a:rPr lang="en-US" b="1"/>
              <a:t>, </a:t>
            </a:r>
            <a:r>
              <a:rPr lang="en-US" b="1" err="1"/>
              <a:t>australia</a:t>
            </a:r>
            <a:r>
              <a:rPr lang="en-US" b="1"/>
              <a:t> from where they start out in the beginning of the movie?</a:t>
            </a:r>
          </a:p>
        </p:txBody>
      </p:sp>
      <p:pic>
        <p:nvPicPr>
          <p:cNvPr id="9" name="Picture 8" descr="A fish in the water&#10;&#10;Description automatically generated">
            <a:extLst>
              <a:ext uri="{FF2B5EF4-FFF2-40B4-BE49-F238E27FC236}">
                <a16:creationId xmlns:a16="http://schemas.microsoft.com/office/drawing/2014/main" id="{DF578688-0C2F-A052-CBFA-C85D5283F158}"/>
              </a:ext>
            </a:extLst>
          </p:cNvPr>
          <p:cNvPicPr>
            <a:picLocks noChangeAspect="1"/>
          </p:cNvPicPr>
          <p:nvPr/>
        </p:nvPicPr>
        <p:blipFill>
          <a:blip r:embed="rId3"/>
          <a:stretch>
            <a:fillRect/>
          </a:stretch>
        </p:blipFill>
        <p:spPr>
          <a:xfrm>
            <a:off x="581024" y="3935122"/>
            <a:ext cx="4207643" cy="2167321"/>
          </a:xfrm>
          <a:prstGeom prst="rect">
            <a:avLst/>
          </a:prstGeom>
        </p:spPr>
      </p:pic>
      <p:pic>
        <p:nvPicPr>
          <p:cNvPr id="10" name="Picture 9" descr="A cartoon of a fish&#10;&#10;Description automatically generated">
            <a:extLst>
              <a:ext uri="{FF2B5EF4-FFF2-40B4-BE49-F238E27FC236}">
                <a16:creationId xmlns:a16="http://schemas.microsoft.com/office/drawing/2014/main" id="{BC4A7510-F566-5566-5C62-73DDB91B0FFD}"/>
              </a:ext>
            </a:extLst>
          </p:cNvPr>
          <p:cNvPicPr>
            <a:picLocks noChangeAspect="1"/>
          </p:cNvPicPr>
          <p:nvPr/>
        </p:nvPicPr>
        <p:blipFill>
          <a:blip r:embed="rId4"/>
          <a:stretch>
            <a:fillRect/>
          </a:stretch>
        </p:blipFill>
        <p:spPr>
          <a:xfrm>
            <a:off x="8632731" y="4195202"/>
            <a:ext cx="2143125" cy="2143125"/>
          </a:xfrm>
          <a:prstGeom prst="rect">
            <a:avLst/>
          </a:prstGeom>
        </p:spPr>
      </p:pic>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40E54861-1BC4-7CF8-B1AE-90E8FCB7B811}"/>
                  </a:ext>
                </a:extLst>
              </p14:cNvPr>
              <p14:cNvContentPartPr/>
              <p14:nvPr/>
            </p14:nvContentPartPr>
            <p14:xfrm>
              <a:off x="1763888" y="-296332"/>
              <a:ext cx="14111" cy="14111"/>
            </p14:xfrm>
          </p:contentPart>
        </mc:Choice>
        <mc:Fallback>
          <p:pic>
            <p:nvPicPr>
              <p:cNvPr id="12" name="Ink 11">
                <a:extLst>
                  <a:ext uri="{FF2B5EF4-FFF2-40B4-BE49-F238E27FC236}">
                    <a16:creationId xmlns:a16="http://schemas.microsoft.com/office/drawing/2014/main" id="{40E54861-1BC4-7CF8-B1AE-90E8FCB7B811}"/>
                  </a:ext>
                </a:extLst>
              </p:cNvPr>
              <p:cNvPicPr/>
              <p:nvPr/>
            </p:nvPicPr>
            <p:blipFill>
              <a:blip r:embed="rId6"/>
              <a:stretch>
                <a:fillRect/>
              </a:stretch>
            </p:blipFill>
            <p:spPr>
              <a:xfrm>
                <a:off x="1058338" y="-1001882"/>
                <a:ext cx="1411100" cy="1411100"/>
              </a:xfrm>
              <a:prstGeom prst="rect">
                <a:avLst/>
              </a:prstGeom>
            </p:spPr>
          </p:pic>
        </mc:Fallback>
      </mc:AlternateContent>
      <p:cxnSp>
        <p:nvCxnSpPr>
          <p:cNvPr id="13" name="Straight Arrow Connector 12">
            <a:extLst>
              <a:ext uri="{FF2B5EF4-FFF2-40B4-BE49-F238E27FC236}">
                <a16:creationId xmlns:a16="http://schemas.microsoft.com/office/drawing/2014/main" id="{3036135D-A3AA-8F7D-1674-0DB03257F917}"/>
              </a:ext>
            </a:extLst>
          </p:cNvPr>
          <p:cNvCxnSpPr/>
          <p:nvPr/>
        </p:nvCxnSpPr>
        <p:spPr>
          <a:xfrm>
            <a:off x="5638800" y="2971799"/>
            <a:ext cx="914399" cy="914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A014D9A6-D36E-5519-6797-19E94A61D628}"/>
              </a:ext>
            </a:extLst>
          </p:cNvPr>
          <p:cNvSpPr/>
          <p:nvPr/>
        </p:nvSpPr>
        <p:spPr>
          <a:xfrm>
            <a:off x="4889499" y="4826000"/>
            <a:ext cx="3697111" cy="5785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360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text on a black background&#10;&#10;Description automatically generated">
            <a:extLst>
              <a:ext uri="{FF2B5EF4-FFF2-40B4-BE49-F238E27FC236}">
                <a16:creationId xmlns:a16="http://schemas.microsoft.com/office/drawing/2014/main" id="{A8069DE1-FCC1-E646-7CE5-B0086877C954}"/>
              </a:ext>
            </a:extLst>
          </p:cNvPr>
          <p:cNvPicPr>
            <a:picLocks noGrp="1" noChangeAspect="1"/>
          </p:cNvPicPr>
          <p:nvPr>
            <p:ph idx="4294967295"/>
          </p:nvPr>
        </p:nvPicPr>
        <p:blipFill>
          <a:blip r:embed="rId3"/>
          <a:stretch>
            <a:fillRect/>
          </a:stretch>
        </p:blipFill>
        <p:spPr>
          <a:xfrm>
            <a:off x="1735667" y="815093"/>
            <a:ext cx="8057444" cy="1802694"/>
          </a:xfrm>
        </p:spPr>
      </p:pic>
      <p:pic>
        <p:nvPicPr>
          <p:cNvPr id="5" name="Picture 4" descr="A logo with a globe and text&#10;&#10;Description automatically generated">
            <a:extLst>
              <a:ext uri="{FF2B5EF4-FFF2-40B4-BE49-F238E27FC236}">
                <a16:creationId xmlns:a16="http://schemas.microsoft.com/office/drawing/2014/main" id="{A4113F5E-8AAE-5692-2BD6-AB6120DFE543}"/>
              </a:ext>
            </a:extLst>
          </p:cNvPr>
          <p:cNvPicPr>
            <a:picLocks noChangeAspect="1"/>
          </p:cNvPicPr>
          <p:nvPr/>
        </p:nvPicPr>
        <p:blipFill>
          <a:blip r:embed="rId4"/>
          <a:stretch>
            <a:fillRect/>
          </a:stretch>
        </p:blipFill>
        <p:spPr>
          <a:xfrm>
            <a:off x="1384558" y="3709344"/>
            <a:ext cx="9098844" cy="1851024"/>
          </a:xfrm>
          <a:prstGeom prst="rect">
            <a:avLst/>
          </a:prstGeom>
        </p:spPr>
      </p:pic>
    </p:spTree>
    <p:extLst>
      <p:ext uri="{BB962C8B-B14F-4D97-AF65-F5344CB8AC3E}">
        <p14:creationId xmlns:p14="http://schemas.microsoft.com/office/powerpoint/2010/main" val="1250891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number of objects&#10;&#10;Description automatically generated">
            <a:extLst>
              <a:ext uri="{FF2B5EF4-FFF2-40B4-BE49-F238E27FC236}">
                <a16:creationId xmlns:a16="http://schemas.microsoft.com/office/drawing/2014/main" id="{E61461AB-FF6A-1E02-87D4-785303E377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3733" y="512533"/>
            <a:ext cx="8534400" cy="5254805"/>
          </a:xfrm>
          <a:prstGeom prst="round2DiagRect">
            <a:avLst/>
          </a:prstGeom>
          <a:effectLst>
            <a:softEdge rad="40446"/>
          </a:effectLst>
        </p:spPr>
      </p:pic>
    </p:spTree>
    <p:extLst>
      <p:ext uri="{BB962C8B-B14F-4D97-AF65-F5344CB8AC3E}">
        <p14:creationId xmlns:p14="http://schemas.microsoft.com/office/powerpoint/2010/main" val="327357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clownfish endurance&#10;&#10;Description automatically generated">
            <a:extLst>
              <a:ext uri="{FF2B5EF4-FFF2-40B4-BE49-F238E27FC236}">
                <a16:creationId xmlns:a16="http://schemas.microsoft.com/office/drawing/2014/main" id="{62D1B000-BB9A-1A33-A1C7-7675A29658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4701" y="574787"/>
            <a:ext cx="8706268" cy="5320498"/>
          </a:xfrm>
          <a:prstGeom prst="round2DiagRect">
            <a:avLst/>
          </a:prstGeom>
          <a:effectLst>
            <a:softEdge rad="38421"/>
          </a:effectLst>
        </p:spPr>
      </p:pic>
    </p:spTree>
    <p:extLst>
      <p:ext uri="{BB962C8B-B14F-4D97-AF65-F5344CB8AC3E}">
        <p14:creationId xmlns:p14="http://schemas.microsoft.com/office/powerpoint/2010/main" val="382766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map of australia with orange dots&#10;&#10;Description automatically generated">
            <a:extLst>
              <a:ext uri="{FF2B5EF4-FFF2-40B4-BE49-F238E27FC236}">
                <a16:creationId xmlns:a16="http://schemas.microsoft.com/office/drawing/2014/main" id="{D298E4BA-9DF6-862A-A696-1E57DFD0A54B}"/>
              </a:ext>
            </a:extLst>
          </p:cNvPr>
          <p:cNvPicPr>
            <a:picLocks noGrp="1" noChangeAspect="1"/>
          </p:cNvPicPr>
          <p:nvPr>
            <p:ph idx="4294967295"/>
          </p:nvPr>
        </p:nvPicPr>
        <p:blipFill rotWithShape="1">
          <a:blip r:embed="rId3"/>
          <a:srcRect r="-137" b="11938"/>
          <a:stretch/>
        </p:blipFill>
        <p:spPr>
          <a:xfrm>
            <a:off x="3140780" y="722617"/>
            <a:ext cx="5910446" cy="507562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2489598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7" name="Rectangle 6">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map of the world&#10;&#10;Description automatically generated">
            <a:extLst>
              <a:ext uri="{FF2B5EF4-FFF2-40B4-BE49-F238E27FC236}">
                <a16:creationId xmlns:a16="http://schemas.microsoft.com/office/drawing/2014/main" id="{007B1856-E619-2A00-2334-2BB308433080}"/>
              </a:ext>
            </a:extLst>
          </p:cNvPr>
          <p:cNvPicPr>
            <a:picLocks noGrp="1" noChangeAspect="1"/>
          </p:cNvPicPr>
          <p:nvPr>
            <p:ph idx="1"/>
          </p:nvPr>
        </p:nvPicPr>
        <p:blipFill>
          <a:blip r:embed="rId3"/>
          <a:stretch>
            <a:fillRect/>
          </a:stretch>
        </p:blipFill>
        <p:spPr>
          <a:xfrm>
            <a:off x="792480" y="1507992"/>
            <a:ext cx="10607040" cy="3288179"/>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400469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0" name="Straight Connector 39">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46" name="Rectangle 45">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Content Placeholder 20" descr="A map of the world&#10;&#10;Description automatically generated">
            <a:extLst>
              <a:ext uri="{FF2B5EF4-FFF2-40B4-BE49-F238E27FC236}">
                <a16:creationId xmlns:a16="http://schemas.microsoft.com/office/drawing/2014/main" id="{4A92AC5E-6491-6990-F43D-1C09420BD529}"/>
              </a:ext>
            </a:extLst>
          </p:cNvPr>
          <p:cNvPicPr>
            <a:picLocks noGrp="1" noChangeAspect="1"/>
          </p:cNvPicPr>
          <p:nvPr>
            <p:ph idx="1"/>
          </p:nvPr>
        </p:nvPicPr>
        <p:blipFill>
          <a:blip r:embed="rId3"/>
          <a:stretch>
            <a:fillRect/>
          </a:stretch>
        </p:blipFill>
        <p:spPr>
          <a:xfrm>
            <a:off x="792480" y="1328356"/>
            <a:ext cx="10607040" cy="3871570"/>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1692455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Content Placeholder 4" descr="A map of the ocean&#10;&#10;Description automatically generated">
            <a:extLst>
              <a:ext uri="{FF2B5EF4-FFF2-40B4-BE49-F238E27FC236}">
                <a16:creationId xmlns:a16="http://schemas.microsoft.com/office/drawing/2014/main" id="{9FA9183F-3A31-5910-217A-AEA28EC4C18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8163"/>
          <a:stretch/>
        </p:blipFill>
        <p:spPr>
          <a:xfrm>
            <a:off x="20" y="10"/>
            <a:ext cx="12191980" cy="6857990"/>
          </a:xfrm>
          <a:prstGeom prst="rect">
            <a:avLst/>
          </a:prstGeom>
        </p:spPr>
      </p:pic>
    </p:spTree>
    <p:extLst>
      <p:ext uri="{BB962C8B-B14F-4D97-AF65-F5344CB8AC3E}">
        <p14:creationId xmlns:p14="http://schemas.microsoft.com/office/powerpoint/2010/main" val="58902512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EBEF636CB57146BF37E1E84779B2A7" ma:contentTypeVersion="0" ma:contentTypeDescription="Create a new document." ma:contentTypeScope="" ma:versionID="eb2ecf25b15ac2ec311093b963d18304">
  <xsd:schema xmlns:xsd="http://www.w3.org/2001/XMLSchema" xmlns:xs="http://www.w3.org/2001/XMLSchema" xmlns:p="http://schemas.microsoft.com/office/2006/metadata/properties" targetNamespace="http://schemas.microsoft.com/office/2006/metadata/properties" ma:root="true" ma:fieldsID="33b77fba3b09e2b118c0d6c6903a85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007ADE-FB9D-417F-886E-8DCD287A8C84}">
  <ds:schemaRefs>
    <ds:schemaRef ds:uri="http://schemas.microsoft.com/sharepoint/v3/contenttype/forms"/>
  </ds:schemaRefs>
</ds:datastoreItem>
</file>

<file path=customXml/itemProps2.xml><?xml version="1.0" encoding="utf-8"?>
<ds:datastoreItem xmlns:ds="http://schemas.openxmlformats.org/officeDocument/2006/customXml" ds:itemID="{7A7EABAF-8AF1-4EBB-AB39-63CC4FE68367}">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28E3CC1-A280-4F43-925D-B407F6C3FEE1}">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Slice</Template>
  <Application>Microsoft Office PowerPoint</Application>
  <PresentationFormat>Widescreen</PresentationFormat>
  <Slides>14</Slides>
  <Notes>11</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Slice</vt:lpstr>
      <vt:lpstr>Finding Nemo: How far did they go?</vt:lpstr>
      <vt:lpstr>How long would it take Marlin and Dory  to travel to SYdney, australia from where they start out in the beginning of the movie?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presenting our app!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Johnnie Dean Runyon</dc:creator>
  <cp:revision>10</cp:revision>
  <dcterms:created xsi:type="dcterms:W3CDTF">2024-03-07T07:04:52Z</dcterms:created>
  <dcterms:modified xsi:type="dcterms:W3CDTF">2024-03-12T19:38:03Z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0x010100ECEBEF636CB57146BF37E1E84779B2A7</vt:lpwstr>
  </property>
</Properties>
</file>